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1888" r:id="rId2"/>
    <p:sldId id="1884" r:id="rId3"/>
    <p:sldId id="1890" r:id="rId4"/>
    <p:sldId id="189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45" autoAdjust="0"/>
    <p:restoredTop sz="92671" autoAdjust="0"/>
  </p:normalViewPr>
  <p:slideViewPr>
    <p:cSldViewPr snapToGrid="0" snapToObjects="1">
      <p:cViewPr varScale="1">
        <p:scale>
          <a:sx n="112" d="100"/>
          <a:sy n="112" d="100"/>
        </p:scale>
        <p:origin x="2141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F1CC2-4D5B-BE41-8D84-3A22246C4C57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80190-9ECB-2A48-A484-8C2096E27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8329-4292-4B43-B00A-01784B87EF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4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880190-9ECB-2A48-A484-8C2096E27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0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3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7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8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3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3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316D-E6C7-0441-9B96-2F1C35772202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011F-1276-1F4D-BD61-A51A626BE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10C183-C628-4D88-ADBF-A764F141F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2" r="16323"/>
          <a:stretch/>
        </p:blipFill>
        <p:spPr>
          <a:xfrm>
            <a:off x="5865876" y="2920255"/>
            <a:ext cx="2495618" cy="29858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6E32FF-D24D-4138-AED5-A1F0184885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12" r="16604"/>
          <a:stretch/>
        </p:blipFill>
        <p:spPr>
          <a:xfrm>
            <a:off x="2925689" y="2920255"/>
            <a:ext cx="2446821" cy="29892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C10CF2-A9D5-4671-AA97-F6B7E8E50F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06" r="15714"/>
          <a:stretch/>
        </p:blipFill>
        <p:spPr>
          <a:xfrm>
            <a:off x="18965" y="2984487"/>
            <a:ext cx="2370139" cy="28607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0804526-1A28-4CAB-9A0A-B40789990C91}"/>
              </a:ext>
            </a:extLst>
          </p:cNvPr>
          <p:cNvGrpSpPr/>
          <p:nvPr/>
        </p:nvGrpSpPr>
        <p:grpSpPr>
          <a:xfrm>
            <a:off x="392987" y="50185"/>
            <a:ext cx="8751014" cy="2782814"/>
            <a:chOff x="763758" y="228799"/>
            <a:chExt cx="8396138" cy="26699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A09AE9B-E054-4CD8-ADF8-5711442B0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3758" y="241830"/>
              <a:ext cx="2659538" cy="265693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8A88C5-32A7-4220-BCC0-8CDC02AA1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226" b="3819"/>
            <a:stretch/>
          </p:blipFill>
          <p:spPr>
            <a:xfrm>
              <a:off x="3515177" y="228799"/>
              <a:ext cx="2892248" cy="265693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AEA59E-F82E-4A53-9322-28FE73A17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3642" y="228799"/>
              <a:ext cx="2636254" cy="263367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04227A-721A-D2E5-F3CC-FB1D5C2994BD}"/>
                </a:ext>
              </a:extLst>
            </p:cNvPr>
            <p:cNvSpPr txBox="1"/>
            <p:nvPr/>
          </p:nvSpPr>
          <p:spPr>
            <a:xfrm>
              <a:off x="843645" y="234657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27AB4A-A1C9-0248-1D5B-3FEBFB952189}"/>
                </a:ext>
              </a:extLst>
            </p:cNvPr>
            <p:cNvSpPr txBox="1"/>
            <p:nvPr/>
          </p:nvSpPr>
          <p:spPr>
            <a:xfrm>
              <a:off x="6324112" y="240010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c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B6D065-3DD8-B931-9DD8-F5DB374A702E}"/>
                </a:ext>
              </a:extLst>
            </p:cNvPr>
            <p:cNvSpPr txBox="1"/>
            <p:nvPr/>
          </p:nvSpPr>
          <p:spPr>
            <a:xfrm>
              <a:off x="3575691" y="236509"/>
              <a:ext cx="262218" cy="248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Helvetica" pitchFamily="2" charset="0"/>
                </a:rPr>
                <a:t>b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090BD1C-C43B-9D44-7A13-9C2F9EF64C82}"/>
              </a:ext>
            </a:extLst>
          </p:cNvPr>
          <p:cNvSpPr txBox="1"/>
          <p:nvPr/>
        </p:nvSpPr>
        <p:spPr>
          <a:xfrm>
            <a:off x="48532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8406C-62A4-CD29-B430-FA3FB3FF6E5C}"/>
              </a:ext>
            </a:extLst>
          </p:cNvPr>
          <p:cNvSpPr txBox="1"/>
          <p:nvPr/>
        </p:nvSpPr>
        <p:spPr>
          <a:xfrm>
            <a:off x="3261694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1BCF7-3B59-2FE0-F2B6-6C1578C95069}"/>
              </a:ext>
            </a:extLst>
          </p:cNvPr>
          <p:cNvSpPr txBox="1"/>
          <p:nvPr/>
        </p:nvSpPr>
        <p:spPr>
          <a:xfrm>
            <a:off x="6188357" y="2782215"/>
            <a:ext cx="273301" cy="25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Helvetica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92800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A01611-4DC3-4B1E-9D37-AEF98E0AE528}"/>
              </a:ext>
            </a:extLst>
          </p:cNvPr>
          <p:cNvGrpSpPr/>
          <p:nvPr/>
        </p:nvGrpSpPr>
        <p:grpSpPr>
          <a:xfrm>
            <a:off x="1797020" y="968991"/>
            <a:ext cx="6580827" cy="2840616"/>
            <a:chOff x="2124697" y="1643626"/>
            <a:chExt cx="5167642" cy="22306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422529-07E8-4BF2-A8F2-6A0217D1F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67" r="49533" b="12450"/>
            <a:stretch/>
          </p:blipFill>
          <p:spPr>
            <a:xfrm>
              <a:off x="3664146" y="1701624"/>
              <a:ext cx="466627" cy="213604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99770B0-278C-BCA3-3B17-25BFF26F1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412" t="2904" r="48040"/>
            <a:stretch/>
          </p:blipFill>
          <p:spPr>
            <a:xfrm>
              <a:off x="5157380" y="1705855"/>
              <a:ext cx="576897" cy="21658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8129B5-6C34-5A10-D1B9-E9D827CA2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31" r="49621"/>
            <a:stretch/>
          </p:blipFill>
          <p:spPr>
            <a:xfrm>
              <a:off x="6715442" y="1643626"/>
              <a:ext cx="576897" cy="223061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7355E8D-B1B5-45F6-8D4C-6A2519753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045" r="61955" b="12450"/>
            <a:stretch/>
          </p:blipFill>
          <p:spPr>
            <a:xfrm>
              <a:off x="2124697" y="1737184"/>
              <a:ext cx="458637" cy="20994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C12496-255E-4777-80C4-742E4C3E50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5" r="3581"/>
          <a:stretch/>
        </p:blipFill>
        <p:spPr>
          <a:xfrm>
            <a:off x="-1" y="3720789"/>
            <a:ext cx="9144001" cy="23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8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Box 295">
            <a:extLst>
              <a:ext uri="{FF2B5EF4-FFF2-40B4-BE49-F238E27FC236}">
                <a16:creationId xmlns:a16="http://schemas.microsoft.com/office/drawing/2014/main" id="{DF81189C-1156-4F6D-B03D-39B1321F4DEB}"/>
              </a:ext>
            </a:extLst>
          </p:cNvPr>
          <p:cNvSpPr txBox="1"/>
          <p:nvPr/>
        </p:nvSpPr>
        <p:spPr>
          <a:xfrm>
            <a:off x="479602" y="4215049"/>
            <a:ext cx="4003336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9B2979A-C3CF-458D-91D0-6DF8F8794076}"/>
              </a:ext>
            </a:extLst>
          </p:cNvPr>
          <p:cNvSpPr txBox="1"/>
          <p:nvPr/>
        </p:nvSpPr>
        <p:spPr>
          <a:xfrm>
            <a:off x="245165" y="152401"/>
            <a:ext cx="8653670" cy="6546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 defTabSz="514337">
              <a:defRPr/>
            </a:pPr>
            <a:endParaRPr lang="en-US" sz="800" i="1" kern="0" dirty="0">
              <a:solidFill>
                <a:prstClr val="black"/>
              </a:solidFill>
              <a:latin typeface="Times" pitchFamily="2" charset="0"/>
              <a:ea typeface="ＭＳ Ｐゴシック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1BA68-FAED-4ED0-8DB8-48C0EA0B95A2}"/>
              </a:ext>
            </a:extLst>
          </p:cNvPr>
          <p:cNvSpPr txBox="1"/>
          <p:nvPr/>
        </p:nvSpPr>
        <p:spPr>
          <a:xfrm>
            <a:off x="4692573" y="4218220"/>
            <a:ext cx="4030492" cy="236595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D892C93-6B5D-4789-87A1-D98108175A88}"/>
              </a:ext>
            </a:extLst>
          </p:cNvPr>
          <p:cNvSpPr txBox="1"/>
          <p:nvPr/>
        </p:nvSpPr>
        <p:spPr>
          <a:xfrm>
            <a:off x="4820123" y="5179381"/>
            <a:ext cx="1801435" cy="128154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Capital Expenditure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C9A46E9-BBF4-46CC-BF61-29A7EFB3D38C}"/>
              </a:ext>
            </a:extLst>
          </p:cNvPr>
          <p:cNvSpPr txBox="1"/>
          <p:nvPr/>
        </p:nvSpPr>
        <p:spPr>
          <a:xfrm>
            <a:off x="2689740" y="2919361"/>
            <a:ext cx="3768376" cy="1005184"/>
          </a:xfrm>
          <a:prstGeom prst="rect">
            <a:avLst/>
          </a:prstGeom>
          <a:noFill/>
          <a:ln w="6350">
            <a:solidFill>
              <a:schemeClr val="tx1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100" dirty="0">
                <a:latin typeface="Times" pitchFamily="2" charset="0"/>
              </a:rPr>
              <a:t>LEO Sustainability Analytics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3D9FE49-115C-42CF-8F5D-D7E10C50ED11}"/>
              </a:ext>
            </a:extLst>
          </p:cNvPr>
          <p:cNvSpPr txBox="1"/>
          <p:nvPr/>
        </p:nvSpPr>
        <p:spPr>
          <a:xfrm>
            <a:off x="3423940" y="3222762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Emissions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6E1735-AD99-498E-9967-2F10521759EC}"/>
              </a:ext>
            </a:extLst>
          </p:cNvPr>
          <p:cNvSpPr txBox="1"/>
          <p:nvPr/>
        </p:nvSpPr>
        <p:spPr>
          <a:xfrm>
            <a:off x="4672227" y="3224747"/>
            <a:ext cx="1007231" cy="234700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B5A37DF-19CC-4C4A-B48D-F504D12B1E9C}"/>
              </a:ext>
            </a:extLst>
          </p:cNvPr>
          <p:cNvSpPr txBox="1"/>
          <p:nvPr/>
        </p:nvSpPr>
        <p:spPr>
          <a:xfrm>
            <a:off x="3418754" y="3563155"/>
            <a:ext cx="1007232" cy="23668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9536239-5917-4EB8-B66E-DF2F5A6CF3BC}"/>
              </a:ext>
            </a:extLst>
          </p:cNvPr>
          <p:cNvSpPr txBox="1"/>
          <p:nvPr/>
        </p:nvSpPr>
        <p:spPr>
          <a:xfrm>
            <a:off x="4672227" y="3567527"/>
            <a:ext cx="1007229" cy="231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726CB7B-66D5-432F-9E69-3E69D46E60B3}"/>
              </a:ext>
            </a:extLst>
          </p:cNvPr>
          <p:cNvSpPr txBox="1"/>
          <p:nvPr/>
        </p:nvSpPr>
        <p:spPr>
          <a:xfrm>
            <a:off x="4887836" y="5424663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Manufacture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2465FC1-2F42-4E76-8EFC-93C5C581B9AB}"/>
              </a:ext>
            </a:extLst>
          </p:cNvPr>
          <p:cNvSpPr txBox="1"/>
          <p:nvPr/>
        </p:nvSpPr>
        <p:spPr>
          <a:xfrm>
            <a:off x="4887836" y="5773566"/>
            <a:ext cx="795129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Rocket Launches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AB54627-E88F-455B-84E0-41F071A6E74B}"/>
              </a:ext>
            </a:extLst>
          </p:cNvPr>
          <p:cNvSpPr txBox="1"/>
          <p:nvPr/>
        </p:nvSpPr>
        <p:spPr>
          <a:xfrm>
            <a:off x="5735289" y="5773193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Ground Stations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7318264-5DCD-4776-B587-ED30DB5EC4F0}"/>
              </a:ext>
            </a:extLst>
          </p:cNvPr>
          <p:cNvSpPr txBox="1"/>
          <p:nvPr/>
        </p:nvSpPr>
        <p:spPr>
          <a:xfrm>
            <a:off x="5735289" y="5419106"/>
            <a:ext cx="826008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Fiber Infra-structure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8D4AD9-42E4-41B0-AD70-4A4195A39D0C}"/>
              </a:ext>
            </a:extLst>
          </p:cNvPr>
          <p:cNvSpPr txBox="1"/>
          <p:nvPr/>
        </p:nvSpPr>
        <p:spPr>
          <a:xfrm>
            <a:off x="4863508" y="4343433"/>
            <a:ext cx="1003985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Assessment Period </a:t>
            </a:r>
          </a:p>
          <a:p>
            <a:r>
              <a:rPr lang="en-US" sz="1000" dirty="0"/>
              <a:t>(Years)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C55402C-216E-4BD8-8020-CE417D07F744}"/>
              </a:ext>
            </a:extLst>
          </p:cNvPr>
          <p:cNvSpPr txBox="1"/>
          <p:nvPr/>
        </p:nvSpPr>
        <p:spPr>
          <a:xfrm>
            <a:off x="7549766" y="4340941"/>
            <a:ext cx="100472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Discount </a:t>
            </a:r>
          </a:p>
          <a:p>
            <a:r>
              <a:rPr lang="en-US" sz="1000" dirty="0"/>
              <a:t>Rate (%)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169A246-D147-4AE7-A0DA-306AC0455529}"/>
              </a:ext>
            </a:extLst>
          </p:cNvPr>
          <p:cNvSpPr txBox="1"/>
          <p:nvPr/>
        </p:nvSpPr>
        <p:spPr>
          <a:xfrm>
            <a:off x="6128015" y="4340941"/>
            <a:ext cx="1156497" cy="44055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Cost of Ownership (TCO) ($US)</a:t>
            </a:r>
          </a:p>
        </p:txBody>
      </p:sp>
      <p:cxnSp>
        <p:nvCxnSpPr>
          <p:cNvPr id="141" name="Elbow Connector 268">
            <a:extLst>
              <a:ext uri="{FF2B5EF4-FFF2-40B4-BE49-F238E27FC236}">
                <a16:creationId xmlns:a16="http://schemas.microsoft.com/office/drawing/2014/main" id="{64022241-0987-4FEA-853B-5460CF9230A7}"/>
              </a:ext>
            </a:extLst>
          </p:cNvPr>
          <p:cNvCxnSpPr>
            <a:cxnSpLocks/>
            <a:stCxn id="137" idx="3"/>
            <a:endCxn id="140" idx="1"/>
          </p:cNvCxnSpPr>
          <p:nvPr/>
        </p:nvCxnSpPr>
        <p:spPr>
          <a:xfrm flipV="1">
            <a:off x="5867492" y="4561219"/>
            <a:ext cx="260523" cy="2492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270">
            <a:extLst>
              <a:ext uri="{FF2B5EF4-FFF2-40B4-BE49-F238E27FC236}">
                <a16:creationId xmlns:a16="http://schemas.microsoft.com/office/drawing/2014/main" id="{B3206AF3-CBE5-4C2C-8C90-C1B27AA5F755}"/>
              </a:ext>
            </a:extLst>
          </p:cNvPr>
          <p:cNvCxnSpPr>
            <a:cxnSpLocks/>
            <a:stCxn id="139" idx="1"/>
            <a:endCxn id="140" idx="3"/>
          </p:cNvCxnSpPr>
          <p:nvPr/>
        </p:nvCxnSpPr>
        <p:spPr>
          <a:xfrm flipH="1">
            <a:off x="7284512" y="4561219"/>
            <a:ext cx="2652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277">
            <a:extLst>
              <a:ext uri="{FF2B5EF4-FFF2-40B4-BE49-F238E27FC236}">
                <a16:creationId xmlns:a16="http://schemas.microsoft.com/office/drawing/2014/main" id="{119F581E-7B66-4AD4-9567-9F6D8B5E0D03}"/>
              </a:ext>
            </a:extLst>
          </p:cNvPr>
          <p:cNvCxnSpPr>
            <a:cxnSpLocks/>
            <a:stCxn id="144" idx="0"/>
            <a:endCxn id="140" idx="2"/>
          </p:cNvCxnSpPr>
          <p:nvPr/>
        </p:nvCxnSpPr>
        <p:spPr>
          <a:xfrm rot="5400000" flipH="1" flipV="1">
            <a:off x="6014610" y="4487727"/>
            <a:ext cx="397885" cy="985423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280">
            <a:extLst>
              <a:ext uri="{FF2B5EF4-FFF2-40B4-BE49-F238E27FC236}">
                <a16:creationId xmlns:a16="http://schemas.microsoft.com/office/drawing/2014/main" id="{45F441AC-6980-44A6-ACE6-07975D51F538}"/>
              </a:ext>
            </a:extLst>
          </p:cNvPr>
          <p:cNvCxnSpPr>
            <a:cxnSpLocks/>
            <a:stCxn id="155" idx="0"/>
            <a:endCxn id="140" idx="2"/>
          </p:cNvCxnSpPr>
          <p:nvPr/>
        </p:nvCxnSpPr>
        <p:spPr>
          <a:xfrm rot="16200000" flipV="1">
            <a:off x="7000847" y="4486914"/>
            <a:ext cx="401730" cy="99089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1B0D0ABE-9942-4AF2-8A42-0704B9129BD6}"/>
              </a:ext>
            </a:extLst>
          </p:cNvPr>
          <p:cNvSpPr txBox="1"/>
          <p:nvPr/>
        </p:nvSpPr>
        <p:spPr>
          <a:xfrm>
            <a:off x="4685957" y="3958764"/>
            <a:ext cx="4030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Cost Model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AA48B8D-87F0-4FC2-B4CA-E9364B1B8E81}"/>
              </a:ext>
            </a:extLst>
          </p:cNvPr>
          <p:cNvSpPr txBox="1"/>
          <p:nvPr/>
        </p:nvSpPr>
        <p:spPr>
          <a:xfrm>
            <a:off x="6793995" y="5183227"/>
            <a:ext cx="1806327" cy="1277699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Operational Expenditure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E3E89B3-F822-4E5D-A02B-372E7BE2431C}"/>
              </a:ext>
            </a:extLst>
          </p:cNvPr>
          <p:cNvSpPr txBox="1"/>
          <p:nvPr/>
        </p:nvSpPr>
        <p:spPr>
          <a:xfrm>
            <a:off x="6847496" y="5428509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2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Maintenance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73284D3-E959-407D-A22C-DB9B0754D66D}"/>
              </a:ext>
            </a:extLst>
          </p:cNvPr>
          <p:cNvSpPr txBox="1"/>
          <p:nvPr/>
        </p:nvSpPr>
        <p:spPr>
          <a:xfrm>
            <a:off x="6847496" y="5777412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Staff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26C490E-72B9-4167-8EE9-9343B8B38898}"/>
              </a:ext>
            </a:extLst>
          </p:cNvPr>
          <p:cNvSpPr txBox="1"/>
          <p:nvPr/>
        </p:nvSpPr>
        <p:spPr>
          <a:xfrm>
            <a:off x="7713021" y="5422951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Regulatory Fees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DF58F1B-1700-4D8B-818F-BD8FEC552A9B}"/>
              </a:ext>
            </a:extLst>
          </p:cNvPr>
          <p:cNvSpPr txBox="1"/>
          <p:nvPr/>
        </p:nvSpPr>
        <p:spPr>
          <a:xfrm>
            <a:off x="7713021" y="5777687"/>
            <a:ext cx="841471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Customer Acquisition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4223673-5AA2-4F9B-8C1A-8BB50BE00873}"/>
              </a:ext>
            </a:extLst>
          </p:cNvPr>
          <p:cNvSpPr txBox="1"/>
          <p:nvPr/>
        </p:nvSpPr>
        <p:spPr>
          <a:xfrm>
            <a:off x="462500" y="254574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82597CC-1171-41FF-9D28-58B03AD52B43}"/>
              </a:ext>
            </a:extLst>
          </p:cNvPr>
          <p:cNvSpPr txBox="1"/>
          <p:nvPr/>
        </p:nvSpPr>
        <p:spPr>
          <a:xfrm>
            <a:off x="459716" y="3953181"/>
            <a:ext cx="40232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Demand Model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3E5B8E0-CDF8-46AB-801C-3BA0B1383AAD}"/>
              </a:ext>
            </a:extLst>
          </p:cNvPr>
          <p:cNvSpPr txBox="1"/>
          <p:nvPr/>
        </p:nvSpPr>
        <p:spPr>
          <a:xfrm>
            <a:off x="1912690" y="376211"/>
            <a:ext cx="1158059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Production &amp; Development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DF582A4-DF9E-43B6-A4FF-F63B95816948}"/>
              </a:ext>
            </a:extLst>
          </p:cNvPr>
          <p:cNvSpPr txBox="1"/>
          <p:nvPr/>
        </p:nvSpPr>
        <p:spPr>
          <a:xfrm>
            <a:off x="596161" y="375785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Production of Propellant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1820DA8-F79F-4F48-A273-905F65F2BDCD}"/>
              </a:ext>
            </a:extLst>
          </p:cNvPr>
          <p:cNvSpPr txBox="1"/>
          <p:nvPr/>
        </p:nvSpPr>
        <p:spPr>
          <a:xfrm>
            <a:off x="3334086" y="375785"/>
            <a:ext cx="1018663" cy="43839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Transportation of Launcher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37CD96A-E47F-4701-9E96-351BE2FDFF9E}"/>
              </a:ext>
            </a:extLst>
          </p:cNvPr>
          <p:cNvSpPr txBox="1"/>
          <p:nvPr/>
        </p:nvSpPr>
        <p:spPr>
          <a:xfrm>
            <a:off x="597139" y="962088"/>
            <a:ext cx="1024334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Lifecycle Management of Propellant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46772C2-CE81-4D8F-BF36-5EE43013BD61}"/>
              </a:ext>
            </a:extLst>
          </p:cNvPr>
          <p:cNvSpPr txBox="1"/>
          <p:nvPr/>
        </p:nvSpPr>
        <p:spPr>
          <a:xfrm>
            <a:off x="3334085" y="962088"/>
            <a:ext cx="1018664" cy="442888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Launcher Assembly and Testing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C307C4A-A2A0-4366-823B-C4C7DC5906D7}"/>
              </a:ext>
            </a:extLst>
          </p:cNvPr>
          <p:cNvSpPr txBox="1"/>
          <p:nvPr/>
        </p:nvSpPr>
        <p:spPr>
          <a:xfrm>
            <a:off x="1895850" y="1543879"/>
            <a:ext cx="1170840" cy="402556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85783">
              <a:defRPr sz="1050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Launch Event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54CDBD6-8B29-4525-BD40-61A441235B90}"/>
              </a:ext>
            </a:extLst>
          </p:cNvPr>
          <p:cNvSpPr txBox="1"/>
          <p:nvPr/>
        </p:nvSpPr>
        <p:spPr>
          <a:xfrm>
            <a:off x="1898988" y="2111401"/>
            <a:ext cx="1164564" cy="416121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Constellation Emissions</a:t>
            </a:r>
          </a:p>
        </p:txBody>
      </p:sp>
      <p:cxnSp>
        <p:nvCxnSpPr>
          <p:cNvPr id="210" name="Straight Arrow Connector 54">
            <a:extLst>
              <a:ext uri="{FF2B5EF4-FFF2-40B4-BE49-F238E27FC236}">
                <a16:creationId xmlns:a16="http://schemas.microsoft.com/office/drawing/2014/main" id="{5D0CD50F-0CDF-473A-B93C-6D7C39E66849}"/>
              </a:ext>
            </a:extLst>
          </p:cNvPr>
          <p:cNvCxnSpPr>
            <a:cxnSpLocks/>
            <a:stCxn id="174" idx="3"/>
            <a:endCxn id="183" idx="1"/>
          </p:cNvCxnSpPr>
          <p:nvPr/>
        </p:nvCxnSpPr>
        <p:spPr>
          <a:xfrm flipV="1">
            <a:off x="3070749" y="594982"/>
            <a:ext cx="263337" cy="42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54">
            <a:extLst>
              <a:ext uri="{FF2B5EF4-FFF2-40B4-BE49-F238E27FC236}">
                <a16:creationId xmlns:a16="http://schemas.microsoft.com/office/drawing/2014/main" id="{F2A06096-07F3-430D-9882-7BA47816887C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>
            <a:off x="1108328" y="814179"/>
            <a:ext cx="978" cy="14790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54">
            <a:extLst>
              <a:ext uri="{FF2B5EF4-FFF2-40B4-BE49-F238E27FC236}">
                <a16:creationId xmlns:a16="http://schemas.microsoft.com/office/drawing/2014/main" id="{2886B0A7-0C94-456F-8A97-16E286D3F041}"/>
              </a:ext>
            </a:extLst>
          </p:cNvPr>
          <p:cNvCxnSpPr>
            <a:cxnSpLocks/>
            <a:stCxn id="183" idx="2"/>
            <a:endCxn id="187" idx="0"/>
          </p:cNvCxnSpPr>
          <p:nvPr/>
        </p:nvCxnSpPr>
        <p:spPr>
          <a:xfrm flipH="1">
            <a:off x="3843417" y="814178"/>
            <a:ext cx="1" cy="14791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54">
            <a:extLst>
              <a:ext uri="{FF2B5EF4-FFF2-40B4-BE49-F238E27FC236}">
                <a16:creationId xmlns:a16="http://schemas.microsoft.com/office/drawing/2014/main" id="{3AB0C3A5-4AAB-4699-8415-EC580D0E5309}"/>
              </a:ext>
            </a:extLst>
          </p:cNvPr>
          <p:cNvCxnSpPr>
            <a:cxnSpLocks/>
            <a:stCxn id="191" idx="2"/>
            <a:endCxn id="206" idx="0"/>
          </p:cNvCxnSpPr>
          <p:nvPr/>
        </p:nvCxnSpPr>
        <p:spPr>
          <a:xfrm>
            <a:off x="2481270" y="1946435"/>
            <a:ext cx="0" cy="16496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Box 247">
            <a:extLst>
              <a:ext uri="{FF2B5EF4-FFF2-40B4-BE49-F238E27FC236}">
                <a16:creationId xmlns:a16="http://schemas.microsoft.com/office/drawing/2014/main" id="{92028EDC-1FBC-40C4-8591-69F20933FF35}"/>
              </a:ext>
            </a:extLst>
          </p:cNvPr>
          <p:cNvSpPr txBox="1"/>
          <p:nvPr/>
        </p:nvSpPr>
        <p:spPr>
          <a:xfrm>
            <a:off x="1892326" y="962087"/>
            <a:ext cx="1170840" cy="44624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Launch Campaign</a:t>
            </a:r>
          </a:p>
        </p:txBody>
      </p:sp>
      <p:cxnSp>
        <p:nvCxnSpPr>
          <p:cNvPr id="249" name="Straight Arrow Connector 54">
            <a:extLst>
              <a:ext uri="{FF2B5EF4-FFF2-40B4-BE49-F238E27FC236}">
                <a16:creationId xmlns:a16="http://schemas.microsoft.com/office/drawing/2014/main" id="{105676FB-11DF-44FB-B00B-E86EE1739C3B}"/>
              </a:ext>
            </a:extLst>
          </p:cNvPr>
          <p:cNvCxnSpPr>
            <a:cxnSpLocks/>
            <a:stCxn id="187" idx="1"/>
            <a:endCxn id="248" idx="3"/>
          </p:cNvCxnSpPr>
          <p:nvPr/>
        </p:nvCxnSpPr>
        <p:spPr>
          <a:xfrm flipH="1">
            <a:off x="3063166" y="1183532"/>
            <a:ext cx="270919" cy="167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54">
            <a:extLst>
              <a:ext uri="{FF2B5EF4-FFF2-40B4-BE49-F238E27FC236}">
                <a16:creationId xmlns:a16="http://schemas.microsoft.com/office/drawing/2014/main" id="{41B87E51-AFDB-4D70-A996-A60F43E3FD43}"/>
              </a:ext>
            </a:extLst>
          </p:cNvPr>
          <p:cNvCxnSpPr>
            <a:cxnSpLocks/>
            <a:stCxn id="185" idx="3"/>
            <a:endCxn id="248" idx="1"/>
          </p:cNvCxnSpPr>
          <p:nvPr/>
        </p:nvCxnSpPr>
        <p:spPr>
          <a:xfrm>
            <a:off x="1621473" y="1181285"/>
            <a:ext cx="270853" cy="3924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54">
            <a:extLst>
              <a:ext uri="{FF2B5EF4-FFF2-40B4-BE49-F238E27FC236}">
                <a16:creationId xmlns:a16="http://schemas.microsoft.com/office/drawing/2014/main" id="{1408B57D-384A-4013-87EA-4DA3DB7FC4CA}"/>
              </a:ext>
            </a:extLst>
          </p:cNvPr>
          <p:cNvCxnSpPr>
            <a:cxnSpLocks/>
            <a:stCxn id="248" idx="2"/>
            <a:endCxn id="191" idx="0"/>
          </p:cNvCxnSpPr>
          <p:nvPr/>
        </p:nvCxnSpPr>
        <p:spPr>
          <a:xfrm>
            <a:off x="2477746" y="1408330"/>
            <a:ext cx="3524" cy="135549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5CA49200-F025-41F1-B34F-89177D5A4299}"/>
              </a:ext>
            </a:extLst>
          </p:cNvPr>
          <p:cNvSpPr txBox="1"/>
          <p:nvPr/>
        </p:nvSpPr>
        <p:spPr>
          <a:xfrm>
            <a:off x="459715" y="2658054"/>
            <a:ext cx="403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LCIA Model</a:t>
            </a:r>
          </a:p>
        </p:txBody>
      </p:sp>
      <p:cxnSp>
        <p:nvCxnSpPr>
          <p:cNvPr id="312" name="Straight Arrow Connector 54">
            <a:extLst>
              <a:ext uri="{FF2B5EF4-FFF2-40B4-BE49-F238E27FC236}">
                <a16:creationId xmlns:a16="http://schemas.microsoft.com/office/drawing/2014/main" id="{B87E40F9-7ACE-45F2-A5D2-EDBABCC8DE92}"/>
              </a:ext>
            </a:extLst>
          </p:cNvPr>
          <p:cNvCxnSpPr>
            <a:cxnSpLocks/>
            <a:stCxn id="119" idx="0"/>
            <a:endCxn id="318" idx="2"/>
          </p:cNvCxnSpPr>
          <p:nvPr/>
        </p:nvCxnSpPr>
        <p:spPr>
          <a:xfrm rot="5400000" flipH="1" flipV="1">
            <a:off x="2030615" y="4755254"/>
            <a:ext cx="374182" cy="526356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TextBox 317">
            <a:extLst>
              <a:ext uri="{FF2B5EF4-FFF2-40B4-BE49-F238E27FC236}">
                <a16:creationId xmlns:a16="http://schemas.microsoft.com/office/drawing/2014/main" id="{2D99313B-271E-435A-8FE9-C4F9143362B2}"/>
              </a:ext>
            </a:extLst>
          </p:cNvPr>
          <p:cNvSpPr txBox="1"/>
          <p:nvPr/>
        </p:nvSpPr>
        <p:spPr>
          <a:xfrm>
            <a:off x="1898602" y="4378779"/>
            <a:ext cx="1164564" cy="452562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Active User Density (Users/km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37573ACC-29CB-4E8A-8E3C-FFB58260F7AC}"/>
              </a:ext>
            </a:extLst>
          </p:cNvPr>
          <p:cNvSpPr txBox="1"/>
          <p:nvPr/>
        </p:nvSpPr>
        <p:spPr>
          <a:xfrm>
            <a:off x="4664316" y="285469"/>
            <a:ext cx="4030492" cy="236596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6A56C60-050E-4D0B-8E41-39BAE12A66A1}"/>
              </a:ext>
            </a:extLst>
          </p:cNvPr>
          <p:cNvSpPr txBox="1"/>
          <p:nvPr/>
        </p:nvSpPr>
        <p:spPr>
          <a:xfrm>
            <a:off x="4670106" y="2659125"/>
            <a:ext cx="402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514324">
              <a:defRPr/>
            </a:pPr>
            <a:r>
              <a:rPr lang="en-US" sz="1100" b="1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Capacity Model</a:t>
            </a:r>
          </a:p>
        </p:txBody>
      </p:sp>
      <p:cxnSp>
        <p:nvCxnSpPr>
          <p:cNvPr id="322" name="Straight Arrow Connector 54">
            <a:extLst>
              <a:ext uri="{FF2B5EF4-FFF2-40B4-BE49-F238E27FC236}">
                <a16:creationId xmlns:a16="http://schemas.microsoft.com/office/drawing/2014/main" id="{B45A65B0-BF50-4B39-AE0C-AF45038C993B}"/>
              </a:ext>
            </a:extLst>
          </p:cNvPr>
          <p:cNvCxnSpPr>
            <a:cxnSpLocks/>
            <a:stCxn id="338" idx="2"/>
            <a:endCxn id="323" idx="0"/>
          </p:cNvCxnSpPr>
          <p:nvPr/>
        </p:nvCxnSpPr>
        <p:spPr>
          <a:xfrm>
            <a:off x="6689012" y="1952065"/>
            <a:ext cx="2106" cy="159336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293982D4-79B4-4F8C-BEDC-F04369E58B0C}"/>
              </a:ext>
            </a:extLst>
          </p:cNvPr>
          <p:cNvSpPr txBox="1"/>
          <p:nvPr/>
        </p:nvSpPr>
        <p:spPr>
          <a:xfrm>
            <a:off x="6106728" y="2111401"/>
            <a:ext cx="1168780" cy="445399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Total Usable Constellation Capacity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3F113ACC-F84F-4AB9-A3C8-465FA219414A}"/>
              </a:ext>
            </a:extLst>
          </p:cNvPr>
          <p:cNvSpPr txBox="1"/>
          <p:nvPr/>
        </p:nvSpPr>
        <p:spPr>
          <a:xfrm>
            <a:off x="6106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Satellite Capacity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CF233A43-70D7-46C7-926D-277CBE89188A}"/>
              </a:ext>
            </a:extLst>
          </p:cNvPr>
          <p:cNvSpPr txBox="1"/>
          <p:nvPr/>
        </p:nvSpPr>
        <p:spPr>
          <a:xfrm>
            <a:off x="7439730" y="1554660"/>
            <a:ext cx="1164564" cy="397405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Number of Satellites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E7740CB-FA23-4409-A2F1-10F735183BFB}"/>
              </a:ext>
            </a:extLst>
          </p:cNvPr>
          <p:cNvSpPr txBox="1"/>
          <p:nvPr/>
        </p:nvSpPr>
        <p:spPr>
          <a:xfrm>
            <a:off x="4773728" y="1554660"/>
            <a:ext cx="1158283" cy="39740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Channel Capacity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7810288A-0E7A-4D5E-A712-AFAEE3539945}"/>
              </a:ext>
            </a:extLst>
          </p:cNvPr>
          <p:cNvSpPr txBox="1"/>
          <p:nvPr/>
        </p:nvSpPr>
        <p:spPr>
          <a:xfrm>
            <a:off x="6106730" y="963134"/>
            <a:ext cx="1168780" cy="42759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Link Budget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62824579-4A98-4735-BDE3-4779868A647B}"/>
              </a:ext>
            </a:extLst>
          </p:cNvPr>
          <p:cNvSpPr txBox="1"/>
          <p:nvPr/>
        </p:nvSpPr>
        <p:spPr>
          <a:xfrm>
            <a:off x="6102515" y="388403"/>
            <a:ext cx="1168780" cy="438394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Path Loss</a:t>
            </a:r>
          </a:p>
        </p:txBody>
      </p:sp>
      <p:cxnSp>
        <p:nvCxnSpPr>
          <p:cNvPr id="343" name="Straight Arrow Connector 342">
            <a:extLst>
              <a:ext uri="{FF2B5EF4-FFF2-40B4-BE49-F238E27FC236}">
                <a16:creationId xmlns:a16="http://schemas.microsoft.com/office/drawing/2014/main" id="{BA3CA4AF-3934-44A6-8E59-4EFDCC3A80C1}"/>
              </a:ext>
            </a:extLst>
          </p:cNvPr>
          <p:cNvCxnSpPr>
            <a:cxnSpLocks/>
            <a:stCxn id="340" idx="3"/>
            <a:endCxn id="338" idx="1"/>
          </p:cNvCxnSpPr>
          <p:nvPr/>
        </p:nvCxnSpPr>
        <p:spPr>
          <a:xfrm>
            <a:off x="5932011" y="1753363"/>
            <a:ext cx="174719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Arrow Connector 31">
            <a:extLst>
              <a:ext uri="{FF2B5EF4-FFF2-40B4-BE49-F238E27FC236}">
                <a16:creationId xmlns:a16="http://schemas.microsoft.com/office/drawing/2014/main" id="{310A9C7A-5193-45E5-B889-EB247D1BC2B9}"/>
              </a:ext>
            </a:extLst>
          </p:cNvPr>
          <p:cNvCxnSpPr>
            <a:cxnSpLocks/>
            <a:stCxn id="341" idx="2"/>
            <a:endCxn id="340" idx="0"/>
          </p:cNvCxnSpPr>
          <p:nvPr/>
        </p:nvCxnSpPr>
        <p:spPr>
          <a:xfrm rot="5400000">
            <a:off x="5940030" y="803569"/>
            <a:ext cx="163931" cy="1338250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A2D83280-1467-457F-9E67-3EBDC71C3548}"/>
              </a:ext>
            </a:extLst>
          </p:cNvPr>
          <p:cNvCxnSpPr>
            <a:cxnSpLocks/>
            <a:stCxn id="342" idx="2"/>
            <a:endCxn id="341" idx="0"/>
          </p:cNvCxnSpPr>
          <p:nvPr/>
        </p:nvCxnSpPr>
        <p:spPr>
          <a:xfrm>
            <a:off x="6686905" y="826797"/>
            <a:ext cx="4215" cy="136337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C445B48B-0BAA-448B-BB48-773CB7781EDC}"/>
              </a:ext>
            </a:extLst>
          </p:cNvPr>
          <p:cNvCxnSpPr>
            <a:cxnSpLocks/>
            <a:stCxn id="339" idx="1"/>
            <a:endCxn id="338" idx="3"/>
          </p:cNvCxnSpPr>
          <p:nvPr/>
        </p:nvCxnSpPr>
        <p:spPr>
          <a:xfrm flipH="1">
            <a:off x="7271294" y="1753363"/>
            <a:ext cx="168436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643FC153-BFCF-4066-98C5-782E42456DEC}"/>
              </a:ext>
            </a:extLst>
          </p:cNvPr>
          <p:cNvSpPr txBox="1"/>
          <p:nvPr/>
        </p:nvSpPr>
        <p:spPr>
          <a:xfrm>
            <a:off x="7435515" y="387977"/>
            <a:ext cx="1168780" cy="438820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Orbital Altitude</a:t>
            </a:r>
          </a:p>
        </p:txBody>
      </p:sp>
      <p:cxnSp>
        <p:nvCxnSpPr>
          <p:cNvPr id="350" name="Straight Arrow Connector 349">
            <a:extLst>
              <a:ext uri="{FF2B5EF4-FFF2-40B4-BE49-F238E27FC236}">
                <a16:creationId xmlns:a16="http://schemas.microsoft.com/office/drawing/2014/main" id="{7CA74071-AC28-4921-A9AB-D4EB91412BB2}"/>
              </a:ext>
            </a:extLst>
          </p:cNvPr>
          <p:cNvCxnSpPr>
            <a:cxnSpLocks/>
            <a:stCxn id="349" idx="1"/>
            <a:endCxn id="342" idx="3"/>
          </p:cNvCxnSpPr>
          <p:nvPr/>
        </p:nvCxnSpPr>
        <p:spPr>
          <a:xfrm flipH="1">
            <a:off x="7271295" y="607387"/>
            <a:ext cx="164220" cy="213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F12B4E9C-358D-49D1-BC44-3086D9E8619F}"/>
              </a:ext>
            </a:extLst>
          </p:cNvPr>
          <p:cNvSpPr txBox="1"/>
          <p:nvPr/>
        </p:nvSpPr>
        <p:spPr>
          <a:xfrm>
            <a:off x="4768479" y="388403"/>
            <a:ext cx="1158283" cy="43839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699095">
              <a:defRPr sz="1071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Minimum Elevation Angle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591D85DE-86D4-4BE3-85ED-107ACC20C828}"/>
              </a:ext>
            </a:extLst>
          </p:cNvPr>
          <p:cNvCxnSpPr>
            <a:cxnSpLocks/>
            <a:stCxn id="355" idx="3"/>
            <a:endCxn id="342" idx="1"/>
          </p:cNvCxnSpPr>
          <p:nvPr/>
        </p:nvCxnSpPr>
        <p:spPr>
          <a:xfrm>
            <a:off x="5926762" y="607600"/>
            <a:ext cx="175753" cy="0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Elbow Connector 323">
            <a:extLst>
              <a:ext uri="{FF2B5EF4-FFF2-40B4-BE49-F238E27FC236}">
                <a16:creationId xmlns:a16="http://schemas.microsoft.com/office/drawing/2014/main" id="{269DE598-F800-4AF0-8F1D-1AFD12EFF00C}"/>
              </a:ext>
            </a:extLst>
          </p:cNvPr>
          <p:cNvCxnSpPr>
            <a:cxnSpLocks/>
            <a:stCxn id="320" idx="2"/>
            <a:endCxn id="111" idx="0"/>
          </p:cNvCxnSpPr>
          <p:nvPr/>
        </p:nvCxnSpPr>
        <p:spPr>
          <a:xfrm rot="5400000">
            <a:off x="5492779" y="1732578"/>
            <a:ext cx="267932" cy="2105634"/>
          </a:xfrm>
          <a:prstGeom prst="bentConnector3">
            <a:avLst>
              <a:gd name="adj1" fmla="val 44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3C0A7C-9678-4C54-95F5-5C439375B376}"/>
              </a:ext>
            </a:extLst>
          </p:cNvPr>
          <p:cNvSpPr txBox="1"/>
          <p:nvPr/>
        </p:nvSpPr>
        <p:spPr>
          <a:xfrm>
            <a:off x="1534157" y="6048649"/>
            <a:ext cx="855667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Market Share (%)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A9C6E1-8C43-460A-99E1-A94D55D11338}"/>
              </a:ext>
            </a:extLst>
          </p:cNvPr>
          <p:cNvSpPr txBox="1"/>
          <p:nvPr/>
        </p:nvSpPr>
        <p:spPr>
          <a:xfrm>
            <a:off x="595978" y="6044156"/>
            <a:ext cx="810629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Adoption Rate (%)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BAFDF6C-CE32-4B53-9F21-0AE1B73B7768}"/>
              </a:ext>
            </a:extLst>
          </p:cNvPr>
          <p:cNvSpPr txBox="1"/>
          <p:nvPr/>
        </p:nvSpPr>
        <p:spPr>
          <a:xfrm>
            <a:off x="3498051" y="6048650"/>
            <a:ext cx="854698" cy="407573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Population Data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0DEC4BE-3E77-41E1-8AE2-7ADCEF682914}"/>
              </a:ext>
            </a:extLst>
          </p:cNvPr>
          <p:cNvSpPr txBox="1"/>
          <p:nvPr/>
        </p:nvSpPr>
        <p:spPr>
          <a:xfrm>
            <a:off x="2517375" y="6048649"/>
            <a:ext cx="853971" cy="407574"/>
          </a:xfrm>
          <a:prstGeom prst="rect">
            <a:avLst/>
          </a:prstGeom>
          <a:noFill/>
          <a:ln>
            <a:solidFill>
              <a:srgbClr val="4472C4"/>
            </a:solidFill>
            <a:prstDash val="solid"/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Admin Area (km</a:t>
            </a:r>
            <a:r>
              <a:rPr lang="en-US" sz="1000" kern="0" baseline="3000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2</a:t>
            </a:r>
            <a:r>
              <a:rPr lang="en-US" sz="1000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)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44CD682-51E2-4C63-8B5D-63D28B1263E3}"/>
              </a:ext>
            </a:extLst>
          </p:cNvPr>
          <p:cNvSpPr txBox="1"/>
          <p:nvPr/>
        </p:nvSpPr>
        <p:spPr>
          <a:xfrm>
            <a:off x="1528485" y="5205523"/>
            <a:ext cx="852086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Active Users (%)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B5A96F-CA4B-4EEF-993A-35C08D0CA3DE}"/>
              </a:ext>
            </a:extLst>
          </p:cNvPr>
          <p:cNvSpPr txBox="1"/>
          <p:nvPr/>
        </p:nvSpPr>
        <p:spPr>
          <a:xfrm>
            <a:off x="2511703" y="5205523"/>
            <a:ext cx="863619" cy="468945"/>
          </a:xfrm>
          <a:prstGeom prst="rect">
            <a:avLst/>
          </a:prstGeom>
          <a:noFill/>
          <a:ln>
            <a:solidFill>
              <a:srgbClr val="4472C4"/>
            </a:solidFill>
            <a:prstDash val="dash"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algn="ctr" defTabSz="514324">
              <a:defRPr sz="788" kern="0">
                <a:solidFill>
                  <a:prstClr val="black"/>
                </a:solidFill>
                <a:latin typeface="Times" pitchFamily="2" charset="0"/>
                <a:ea typeface="ＭＳ Ｐゴシック" charset="0"/>
              </a:defRPr>
            </a:lvl1pPr>
          </a:lstStyle>
          <a:p>
            <a:r>
              <a:rPr lang="en-US" sz="1000" dirty="0"/>
              <a:t>Population Density (Pop/km2)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7D7BF25-A61C-49E7-A38F-4A6AA201079C}"/>
              </a:ext>
            </a:extLst>
          </p:cNvPr>
          <p:cNvCxnSpPr>
            <a:cxnSpLocks/>
            <a:stCxn id="109" idx="0"/>
            <a:endCxn id="119" idx="2"/>
          </p:cNvCxnSpPr>
          <p:nvPr/>
        </p:nvCxnSpPr>
        <p:spPr>
          <a:xfrm rot="5400000" flipH="1" flipV="1">
            <a:off x="1293066" y="5382695"/>
            <a:ext cx="369688" cy="953235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4">
            <a:extLst>
              <a:ext uri="{FF2B5EF4-FFF2-40B4-BE49-F238E27FC236}">
                <a16:creationId xmlns:a16="http://schemas.microsoft.com/office/drawing/2014/main" id="{C115A5B4-B47B-482A-B3DE-9A8ABE5C1289}"/>
              </a:ext>
            </a:extLst>
          </p:cNvPr>
          <p:cNvCxnSpPr>
            <a:cxnSpLocks/>
            <a:stCxn id="108" idx="0"/>
            <a:endCxn id="119" idx="2"/>
          </p:cNvCxnSpPr>
          <p:nvPr/>
        </p:nvCxnSpPr>
        <p:spPr>
          <a:xfrm flipH="1" flipV="1">
            <a:off x="1954528" y="5674468"/>
            <a:ext cx="7463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4">
            <a:extLst>
              <a:ext uri="{FF2B5EF4-FFF2-40B4-BE49-F238E27FC236}">
                <a16:creationId xmlns:a16="http://schemas.microsoft.com/office/drawing/2014/main" id="{ABBF2049-628E-401E-8B35-64CB86AAAA69}"/>
              </a:ext>
            </a:extLst>
          </p:cNvPr>
          <p:cNvCxnSpPr>
            <a:cxnSpLocks/>
            <a:stCxn id="116" idx="0"/>
            <a:endCxn id="123" idx="2"/>
          </p:cNvCxnSpPr>
          <p:nvPr/>
        </p:nvCxnSpPr>
        <p:spPr>
          <a:xfrm flipH="1" flipV="1">
            <a:off x="2943513" y="5674468"/>
            <a:ext cx="848" cy="374181"/>
          </a:xfrm>
          <a:prstGeom prst="straightConnector1">
            <a:avLst/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24">
            <a:extLst>
              <a:ext uri="{FF2B5EF4-FFF2-40B4-BE49-F238E27FC236}">
                <a16:creationId xmlns:a16="http://schemas.microsoft.com/office/drawing/2014/main" id="{7CB48253-EFC0-4E1D-9FA1-480F25870C7B}"/>
              </a:ext>
            </a:extLst>
          </p:cNvPr>
          <p:cNvCxnSpPr>
            <a:cxnSpLocks/>
            <a:stCxn id="110" idx="0"/>
            <a:endCxn id="123" idx="2"/>
          </p:cNvCxnSpPr>
          <p:nvPr/>
        </p:nvCxnSpPr>
        <p:spPr>
          <a:xfrm rot="16200000" flipV="1">
            <a:off x="3247366" y="5370615"/>
            <a:ext cx="374182" cy="981887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54">
            <a:extLst>
              <a:ext uri="{FF2B5EF4-FFF2-40B4-BE49-F238E27FC236}">
                <a16:creationId xmlns:a16="http://schemas.microsoft.com/office/drawing/2014/main" id="{404D3A76-0200-4196-9D26-EC2C820BC625}"/>
              </a:ext>
            </a:extLst>
          </p:cNvPr>
          <p:cNvCxnSpPr>
            <a:cxnSpLocks/>
            <a:stCxn id="123" idx="0"/>
            <a:endCxn id="318" idx="2"/>
          </p:cNvCxnSpPr>
          <p:nvPr/>
        </p:nvCxnSpPr>
        <p:spPr>
          <a:xfrm rot="16200000" flipV="1">
            <a:off x="2525108" y="4787117"/>
            <a:ext cx="374182" cy="462629"/>
          </a:xfrm>
          <a:prstGeom prst="bentConnector3">
            <a:avLst>
              <a:gd name="adj1" fmla="val 50000"/>
            </a:avLst>
          </a:prstGeom>
          <a:ln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9696064-32CD-5BE7-0BC8-226138E19AF4}"/>
              </a:ext>
            </a:extLst>
          </p:cNvPr>
          <p:cNvSpPr txBox="1"/>
          <p:nvPr/>
        </p:nvSpPr>
        <p:spPr>
          <a:xfrm>
            <a:off x="6854058" y="6134995"/>
            <a:ext cx="790372" cy="270963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 anchor="ctr">
            <a:noAutofit/>
          </a:bodyPr>
          <a:lstStyle/>
          <a:p>
            <a:pPr algn="ctr" defTabSz="514324">
              <a:defRPr/>
            </a:pPr>
            <a:r>
              <a:rPr lang="en-US" sz="935" kern="0" dirty="0">
                <a:solidFill>
                  <a:prstClr val="black"/>
                </a:solidFill>
                <a:latin typeface="Times" pitchFamily="2" charset="0"/>
                <a:ea typeface="ＭＳ Ｐゴシック" charset="0"/>
              </a:rPr>
              <a:t>Energy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300AB776-AC20-58E3-BF1C-C48663BCB57C}"/>
              </a:ext>
            </a:extLst>
          </p:cNvPr>
          <p:cNvCxnSpPr>
            <a:cxnSpLocks/>
            <a:stCxn id="172" idx="2"/>
            <a:endCxn id="111" idx="0"/>
          </p:cNvCxnSpPr>
          <p:nvPr/>
        </p:nvCxnSpPr>
        <p:spPr>
          <a:xfrm rot="16200000" flipH="1">
            <a:off x="3376424" y="1721856"/>
            <a:ext cx="298827" cy="20961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E122E5A2-6328-B9B5-DAC0-13179FDD386E}"/>
              </a:ext>
            </a:extLst>
          </p:cNvPr>
          <p:cNvCxnSpPr>
            <a:cxnSpLocks/>
            <a:stCxn id="296" idx="0"/>
            <a:endCxn id="111" idx="2"/>
          </p:cNvCxnSpPr>
          <p:nvPr/>
        </p:nvCxnSpPr>
        <p:spPr>
          <a:xfrm rot="5400000" flipH="1" flipV="1">
            <a:off x="3382347" y="3023468"/>
            <a:ext cx="290504" cy="20926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1C17785-88AE-04BA-7922-DE8257DDAE76}"/>
              </a:ext>
            </a:extLst>
          </p:cNvPr>
          <p:cNvCxnSpPr>
            <a:cxnSpLocks/>
            <a:stCxn id="2" idx="0"/>
            <a:endCxn id="111" idx="2"/>
          </p:cNvCxnSpPr>
          <p:nvPr/>
        </p:nvCxnSpPr>
        <p:spPr>
          <a:xfrm rot="16200000" flipV="1">
            <a:off x="5494037" y="3004437"/>
            <a:ext cx="293675" cy="213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61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CFB03A67-5B37-80C5-0430-823831BAF2CA}"/>
              </a:ext>
            </a:extLst>
          </p:cNvPr>
          <p:cNvSpPr/>
          <p:nvPr/>
        </p:nvSpPr>
        <p:spPr>
          <a:xfrm>
            <a:off x="914400" y="116114"/>
            <a:ext cx="7315200" cy="6305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653E5FF1-50CA-F3C5-DB41-55CB46916FC5}"/>
              </a:ext>
            </a:extLst>
          </p:cNvPr>
          <p:cNvSpPr/>
          <p:nvPr/>
        </p:nvSpPr>
        <p:spPr>
          <a:xfrm rot="17376163">
            <a:off x="3045179" y="3690902"/>
            <a:ext cx="5397707" cy="5191196"/>
          </a:xfrm>
          <a:prstGeom prst="arc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344C1CE-1BF7-F5D2-58BC-A8828C8416FE}"/>
              </a:ext>
            </a:extLst>
          </p:cNvPr>
          <p:cNvSpPr/>
          <p:nvPr/>
        </p:nvSpPr>
        <p:spPr>
          <a:xfrm flipV="1">
            <a:off x="6772732" y="610869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3AEAB538-B553-DB01-F684-64099F79EDF3}"/>
              </a:ext>
            </a:extLst>
          </p:cNvPr>
          <p:cNvSpPr/>
          <p:nvPr/>
        </p:nvSpPr>
        <p:spPr>
          <a:xfrm>
            <a:off x="3394532" y="50469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882C8EB-B215-559A-D115-AF87AEBCE618}"/>
              </a:ext>
            </a:extLst>
          </p:cNvPr>
          <p:cNvSpPr/>
          <p:nvPr/>
        </p:nvSpPr>
        <p:spPr>
          <a:xfrm>
            <a:off x="4918532" y="3764279"/>
            <a:ext cx="88900" cy="45719"/>
          </a:xfrm>
          <a:prstGeom prst="flowChartConnector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atellite technology cartoon Royalty Free Vector Image">
            <a:extLst>
              <a:ext uri="{FF2B5EF4-FFF2-40B4-BE49-F238E27FC236}">
                <a16:creationId xmlns:a16="http://schemas.microsoft.com/office/drawing/2014/main" id="{5747A75E-D355-E3AB-60F9-AA00C48F8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2" b="89700" l="7870" r="92130">
                        <a14:foregroundMark x1="9259" y1="31330" x2="9259" y2="31330"/>
                        <a14:foregroundMark x1="20370" y1="30043" x2="20370" y2="30043"/>
                        <a14:foregroundMark x1="40278" y1="36481" x2="40278" y2="36481"/>
                        <a14:foregroundMark x1="13426" y1="14163" x2="13426" y2="14163"/>
                        <a14:foregroundMark x1="9259" y1="6009" x2="9259" y2="6009"/>
                        <a14:foregroundMark x1="69907" y1="4292" x2="69907" y2="4292"/>
                        <a14:foregroundMark x1="92130" y1="27897" x2="92130" y2="27897"/>
                        <a14:foregroundMark x1="92130" y1="48498" x2="92130" y2="48498"/>
                        <a14:foregroundMark x1="89352" y1="77253" x2="89352" y2="77253"/>
                        <a14:foregroundMark x1="47685" y1="86266" x2="47685" y2="86266"/>
                        <a14:foregroundMark x1="13426" y1="83262" x2="13426" y2="83262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33279">
            <a:off x="2374632" y="671484"/>
            <a:ext cx="378284" cy="408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45B7CA-0512-5EB1-B514-F321BA6E293B}"/>
              </a:ext>
            </a:extLst>
          </p:cNvPr>
          <p:cNvCxnSpPr>
            <a:cxnSpLocks/>
            <a:stCxn id="5" idx="4"/>
          </p:cNvCxnSpPr>
          <p:nvPr/>
        </p:nvCxnSpPr>
        <p:spPr>
          <a:xfrm flipH="1" flipV="1">
            <a:off x="2734132" y="1016000"/>
            <a:ext cx="4083050" cy="5092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2BA5C4-CCB2-4E37-8BD4-E0B36A14E939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flipH="1" flipV="1">
            <a:off x="3407551" y="5053674"/>
            <a:ext cx="3409631" cy="11007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0DE75B-C3E9-014D-E34E-802D7928900A}"/>
              </a:ext>
            </a:extLst>
          </p:cNvPr>
          <p:cNvCxnSpPr>
            <a:endCxn id="6" idx="1"/>
          </p:cNvCxnSpPr>
          <p:nvPr/>
        </p:nvCxnSpPr>
        <p:spPr>
          <a:xfrm>
            <a:off x="2734132" y="1016000"/>
            <a:ext cx="673419" cy="4037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C37267-E731-1370-55B1-91A405C04C6F}"/>
              </a:ext>
            </a:extLst>
          </p:cNvPr>
          <p:cNvCxnSpPr/>
          <p:nvPr/>
        </p:nvCxnSpPr>
        <p:spPr>
          <a:xfrm flipH="1" flipV="1">
            <a:off x="3407551" y="3429000"/>
            <a:ext cx="31431" cy="1617979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2FD1D9-F8F1-97F4-FEFE-18F87DC5D40C}"/>
              </a:ext>
            </a:extLst>
          </p:cNvPr>
          <p:cNvCxnSpPr>
            <a:cxnSpLocks/>
          </p:cNvCxnSpPr>
          <p:nvPr/>
        </p:nvCxnSpPr>
        <p:spPr>
          <a:xfrm flipV="1">
            <a:off x="2804426" y="903749"/>
            <a:ext cx="123601" cy="843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4EA3D3-C761-8EB6-AD53-1A5A2B9F5252}"/>
              </a:ext>
            </a:extLst>
          </p:cNvPr>
          <p:cNvCxnSpPr>
            <a:cxnSpLocks/>
          </p:cNvCxnSpPr>
          <p:nvPr/>
        </p:nvCxnSpPr>
        <p:spPr>
          <a:xfrm flipV="1">
            <a:off x="4993163" y="3633720"/>
            <a:ext cx="197461" cy="64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C61239-4DCC-3736-FDDA-722DFE5A8ED6}"/>
              </a:ext>
            </a:extLst>
          </p:cNvPr>
          <p:cNvCxnSpPr>
            <a:cxnSpLocks/>
          </p:cNvCxnSpPr>
          <p:nvPr/>
        </p:nvCxnSpPr>
        <p:spPr>
          <a:xfrm>
            <a:off x="2865183" y="954355"/>
            <a:ext cx="2226711" cy="26976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A0D2847-F7B5-82BB-27F2-229D77D140F3}"/>
              </a:ext>
            </a:extLst>
          </p:cNvPr>
          <p:cNvSpPr txBox="1"/>
          <p:nvPr/>
        </p:nvSpPr>
        <p:spPr>
          <a:xfrm rot="3004444">
            <a:off x="3282436" y="233472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Orbital altitude (h)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F4BBA-6FAA-DE74-2296-CB712B7FE4C9}"/>
              </a:ext>
            </a:extLst>
          </p:cNvPr>
          <p:cNvSpPr txBox="1"/>
          <p:nvPr/>
        </p:nvSpPr>
        <p:spPr>
          <a:xfrm>
            <a:off x="5013568" y="370185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Subsatellite 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D5A5DF-DB5C-F3F3-CDF0-66A28A9A653B}"/>
              </a:ext>
            </a:extLst>
          </p:cNvPr>
          <p:cNvSpPr txBox="1"/>
          <p:nvPr/>
        </p:nvSpPr>
        <p:spPr>
          <a:xfrm>
            <a:off x="6949440" y="5892808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Earth Center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E43548-F289-09BB-4A17-4E5B2725FE35}"/>
              </a:ext>
            </a:extLst>
          </p:cNvPr>
          <p:cNvSpPr txBox="1"/>
          <p:nvPr/>
        </p:nvSpPr>
        <p:spPr>
          <a:xfrm>
            <a:off x="2042142" y="5012314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User Terminal</a:t>
            </a:r>
          </a:p>
        </p:txBody>
      </p:sp>
      <p:pic>
        <p:nvPicPr>
          <p:cNvPr id="1028" name="Picture 4" descr="Freehand Drawn Black And White Cartoon Satellite Dish Royalty Free SVG,  Cliparts, Vectors, and Stock Illustration. Image 53109306.">
            <a:extLst>
              <a:ext uri="{FF2B5EF4-FFF2-40B4-BE49-F238E27FC236}">
                <a16:creationId xmlns:a16="http://schemas.microsoft.com/office/drawing/2014/main" id="{8162D24E-E407-5CFE-4004-0F4B1EEB1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98667" l="6667" r="91556">
                        <a14:foregroundMark x1="51111" y1="10222" x2="51111" y2="10222"/>
                        <a14:foregroundMark x1="15111" y1="24444" x2="15111" y2="24444"/>
                        <a14:foregroundMark x1="20000" y1="59111" x2="20000" y2="59111"/>
                        <a14:foregroundMark x1="6667" y1="88889" x2="6667" y2="88889"/>
                        <a14:foregroundMark x1="65333" y1="99111" x2="65333" y2="99111"/>
                        <a14:foregroundMark x1="85333" y1="92889" x2="85333" y2="92889"/>
                        <a14:foregroundMark x1="89778" y1="63556" x2="89778" y2="63556"/>
                        <a14:foregroundMark x1="90222" y1="35111" x2="90222" y2="35111"/>
                        <a14:foregroundMark x1="91556" y1="14222" x2="91556" y2="14222"/>
                        <a14:foregroundMark x1="77333" y1="2667" x2="77333" y2="2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05777">
            <a:off x="2952791" y="4771202"/>
            <a:ext cx="558248" cy="55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4AA4A04-C53C-8269-0839-0E82BE277B3A}"/>
              </a:ext>
            </a:extLst>
          </p:cNvPr>
          <p:cNvCxnSpPr>
            <a:cxnSpLocks/>
          </p:cNvCxnSpPr>
          <p:nvPr/>
        </p:nvCxnSpPr>
        <p:spPr>
          <a:xfrm flipV="1">
            <a:off x="3275293" y="4250689"/>
            <a:ext cx="147973" cy="37392"/>
          </a:xfrm>
          <a:prstGeom prst="curved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889D1EC4-372F-4DA2-07FC-4732F11A283E}"/>
              </a:ext>
            </a:extLst>
          </p:cNvPr>
          <p:cNvCxnSpPr/>
          <p:nvPr/>
        </p:nvCxnSpPr>
        <p:spPr>
          <a:xfrm rot="5400000" flipH="1" flipV="1">
            <a:off x="2844898" y="1492537"/>
            <a:ext cx="266700" cy="226130"/>
          </a:xfrm>
          <a:prstGeom prst="curvedConnector3">
            <a:avLst>
              <a:gd name="adj1" fmla="val 714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0DF255-7192-9B4A-87D2-41CE355DA7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40388" y="5731390"/>
            <a:ext cx="268380" cy="215900"/>
          </a:xfrm>
          <a:prstGeom prst="curvedConnector3">
            <a:avLst>
              <a:gd name="adj1" fmla="val 10205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/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Earth Radius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283D77-6FC6-471E-DC4F-C16481E32A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100364">
                <a:off x="3981906" y="5716830"/>
                <a:ext cx="2857500" cy="261610"/>
              </a:xfrm>
              <a:prstGeom prst="rect">
                <a:avLst/>
              </a:prstGeom>
              <a:blipFill>
                <a:blip r:embed="rId6"/>
                <a:stretch>
                  <a:fillRect l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/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𝜺</m:t>
                          </m:r>
                        </m:e>
                        <m:sub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sub>
                      </m:sSub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8A24913-3134-AE72-C6B0-9FB7CDE0D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485" y="4049377"/>
                <a:ext cx="876300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/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𝜷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97804F-4EAF-3A28-5AB2-23F22693D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2968" y="1670460"/>
                <a:ext cx="730464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/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𝝋</m:t>
                      </m:r>
                    </m:oMath>
                  </m:oMathPara>
                </a14:m>
                <a:endParaRPr lang="en-US" sz="1200" b="1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9B1C05A-4519-3801-3D8A-AE8A32D273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1032" y="5574354"/>
                <a:ext cx="584200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Arc 49">
            <a:extLst>
              <a:ext uri="{FF2B5EF4-FFF2-40B4-BE49-F238E27FC236}">
                <a16:creationId xmlns:a16="http://schemas.microsoft.com/office/drawing/2014/main" id="{D96B04A7-CFC1-EAF3-C634-6468391582DA}"/>
              </a:ext>
            </a:extLst>
          </p:cNvPr>
          <p:cNvSpPr/>
          <p:nvPr/>
        </p:nvSpPr>
        <p:spPr>
          <a:xfrm rot="16200000">
            <a:off x="1093275" y="643096"/>
            <a:ext cx="6993835" cy="6379121"/>
          </a:xfrm>
          <a:prstGeom prst="arc">
            <a:avLst>
              <a:gd name="adj1" fmla="val 16200000"/>
              <a:gd name="adj2" fmla="val 1328462"/>
            </a:avLst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D6712E-9E07-E857-01C3-F3F386B61EC0}"/>
              </a:ext>
            </a:extLst>
          </p:cNvPr>
          <p:cNvSpPr txBox="1"/>
          <p:nvPr/>
        </p:nvSpPr>
        <p:spPr>
          <a:xfrm>
            <a:off x="5920740" y="487691"/>
            <a:ext cx="205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Times" panose="02020603050405020304" pitchFamily="18" charset="0"/>
                <a:cs typeface="Times" panose="02020603050405020304" pitchFamily="18" charset="0"/>
              </a:rPr>
              <a:t>Satellite Orbit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/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Path 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Distance</a:t>
                </a:r>
              </a:p>
              <a:p>
                <a:pPr algn="ctr"/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𝒌𝒎</m:t>
                        </m:r>
                      </m:sub>
                    </m:sSub>
                  </m:oMath>
                </a14:m>
                <a:r>
                  <a:rPr lang="en-US" sz="1100" b="1" dirty="0">
                    <a:latin typeface="Times" panose="02020603050405020304" pitchFamily="18" charset="0"/>
                    <a:cs typeface="Times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A749D99-D80A-12B7-3B1B-35660DBB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736" y="2811981"/>
                <a:ext cx="699263" cy="600164"/>
              </a:xfrm>
              <a:prstGeom prst="rect">
                <a:avLst/>
              </a:prstGeom>
              <a:blipFill>
                <a:blip r:embed="rId10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32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5016</TotalTime>
  <Words>161</Words>
  <Application>Microsoft Office PowerPoint</Application>
  <PresentationFormat>On-screen Show (4:3)</PresentationFormat>
  <Paragraphs>68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Bonface Ogutu Osoro</dc:creator>
  <cp:lastModifiedBy>Edward John Oughton</cp:lastModifiedBy>
  <cp:revision>123</cp:revision>
  <dcterms:created xsi:type="dcterms:W3CDTF">2022-06-13T15:17:41Z</dcterms:created>
  <dcterms:modified xsi:type="dcterms:W3CDTF">2024-03-02T18:49:38Z</dcterms:modified>
</cp:coreProperties>
</file>

<file path=docProps/thumbnail.jpeg>
</file>